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6"/>
  </p:notesMasterIdLst>
  <p:sldIdLst>
    <p:sldId id="256" r:id="rId2"/>
    <p:sldId id="259" r:id="rId3"/>
    <p:sldId id="257" r:id="rId4"/>
    <p:sldId id="260" r:id="rId5"/>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yam Bharti" initials="SB" lastIdx="1" clrIdx="0">
    <p:extLst>
      <p:ext uri="{19B8F6BF-5375-455C-9EA6-DF929625EA0E}">
        <p15:presenceInfo xmlns:p15="http://schemas.microsoft.com/office/powerpoint/2012/main" userId="91719543092f54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06"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3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3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3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3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32265306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29256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93595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37628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4359320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pPr/>
              <a:t>3/7/2022</a:t>
            </a:fld>
            <a:endParaRPr lang="en-US"/>
          </a:p>
        </p:txBody>
      </p:sp>
      <p:sp>
        <p:nvSpPr>
          <p:cNvPr id="9" name="Footer Placeholder 8"/>
          <p:cNvSpPr>
            <a:spLocks noGrp="1"/>
          </p:cNvSpPr>
          <p:nvPr>
            <p:ph type="ftr" sz="quarter" idx="11"/>
          </p:nvPr>
        </p:nvSpPr>
        <p:spPr/>
        <p:txBody>
          <a:bodyPr/>
          <a:lstStyle/>
          <a:p>
            <a:endParaRPr lang="en-IN"/>
          </a:p>
        </p:txBody>
      </p:sp>
      <p:sp>
        <p:nvSpPr>
          <p:cNvPr id="10" name="Slide Number Placeholder 9"/>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179845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pPr/>
              <a:t>‹#›</a:t>
            </a:fld>
            <a:endParaRPr lang="en-I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0768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3/7/2022</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167024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3/7/2022</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362764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D8BD707-D9CF-40AE-B4C6-C98DA3205C09}" type="datetimeFigureOut">
              <a:rPr lang="en-US" smtClean="0"/>
              <a:pPr/>
              <a:t>3/7/2022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1" name="Slide Number Placeholder 10"/>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78904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pPr/>
              <a:t>3/7/2022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0" name="Slide Number Placeholder 9"/>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132795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8BD707-D9CF-40AE-B4C6-C98DA3205C09}" type="datetimeFigureOut">
              <a:rPr lang="en-US" smtClean="0"/>
              <a:pPr/>
              <a:t>3/7/2022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IN"/>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F15528-21DE-4FAA-801E-634DDDAF4B2B}" type="slidenum">
              <a:rPr lang="en-IN" smtClean="0"/>
              <a:pPr/>
              <a:t>‹#›</a:t>
            </a:fld>
            <a:endParaRPr lang="en-IN"/>
          </a:p>
        </p:txBody>
      </p:sp>
    </p:spTree>
    <p:extLst>
      <p:ext uri="{BB962C8B-B14F-4D97-AF65-F5344CB8AC3E}">
        <p14:creationId xmlns:p14="http://schemas.microsoft.com/office/powerpoint/2010/main" val="326955149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6" name="object 2"/>
          <p:cNvSpPr txBox="1"/>
          <p:nvPr/>
        </p:nvSpPr>
        <p:spPr>
          <a:xfrm>
            <a:off x="314045" y="444500"/>
            <a:ext cx="353187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stellar" panose="020A0402060406010301" pitchFamily="18" charset="0"/>
                <a:cs typeface="Century Gothic"/>
              </a:rPr>
              <a:t>Ministry Category:</a:t>
            </a:r>
            <a:r>
              <a:rPr lang="en-US" sz="1800" b="1" dirty="0">
                <a:latin typeface="Castellar" panose="020A0402060406010301" pitchFamily="18" charset="0"/>
                <a:cs typeface="Century Gothic"/>
              </a:rPr>
              <a:t> </a:t>
            </a:r>
            <a:r>
              <a:rPr lang="en-US" sz="1800" dirty="0">
                <a:latin typeface="Century Gothic"/>
                <a:cs typeface="Century Gothic"/>
              </a:rPr>
              <a:t>ARAI</a:t>
            </a:r>
            <a:r>
              <a:rPr lang="en-US" sz="1800" b="1" dirty="0">
                <a:latin typeface="Century Gothic"/>
                <a:cs typeface="Century Gothic"/>
              </a:rPr>
              <a:t> </a:t>
            </a:r>
            <a:r>
              <a:rPr sz="1800" b="1" dirty="0">
                <a:latin typeface="Century Gothic"/>
                <a:cs typeface="Century Gothic"/>
              </a:rPr>
              <a:t> </a:t>
            </a:r>
            <a:endParaRPr sz="1600" dirty="0">
              <a:latin typeface="Century Gothic"/>
              <a:cs typeface="Century Gothic"/>
            </a:endParaRPr>
          </a:p>
        </p:txBody>
      </p:sp>
      <p:sp>
        <p:nvSpPr>
          <p:cNvPr id="1048587" name="object 3"/>
          <p:cNvSpPr txBox="1"/>
          <p:nvPr/>
        </p:nvSpPr>
        <p:spPr>
          <a:xfrm>
            <a:off x="314045" y="928806"/>
            <a:ext cx="6987540" cy="1583767"/>
          </a:xfrm>
          <a:prstGeom prst="rect">
            <a:avLst/>
          </a:prstGeom>
        </p:spPr>
        <p:txBody>
          <a:bodyPr vert="horz" wrap="square" lIns="0" tIns="11430" rIns="0" bIns="0" rtlCol="0">
            <a:spAutoFit/>
          </a:bodyPr>
          <a:lstStyle/>
          <a:p>
            <a:pPr marL="12700" marR="5080">
              <a:lnSpc>
                <a:spcPct val="100400"/>
              </a:lnSpc>
              <a:spcBef>
                <a:spcPts val="90"/>
              </a:spcBef>
            </a:pPr>
            <a:r>
              <a:rPr sz="1800" b="1" spc="-5" dirty="0">
                <a:latin typeface="Castellar" panose="020A0402060406010301" pitchFamily="18" charset="0"/>
                <a:cs typeface="Century Gothic"/>
              </a:rPr>
              <a:t>Problem </a:t>
            </a:r>
            <a:r>
              <a:rPr sz="1800" b="1" dirty="0">
                <a:latin typeface="Castellar" panose="020A0402060406010301" pitchFamily="18" charset="0"/>
                <a:cs typeface="Century Gothic"/>
              </a:rPr>
              <a:t>Statement: </a:t>
            </a:r>
            <a:r>
              <a:rPr lang="en-IN" dirty="0"/>
              <a:t>Warning System for Driver</a:t>
            </a:r>
            <a:endParaRPr sz="1600" dirty="0">
              <a:latin typeface="Century Gothic"/>
              <a:cs typeface="Century Gothic"/>
            </a:endParaRPr>
          </a:p>
          <a:p>
            <a:pPr marL="12700" marR="5080">
              <a:lnSpc>
                <a:spcPct val="100400"/>
              </a:lnSpc>
              <a:spcBef>
                <a:spcPts val="90"/>
              </a:spcBef>
            </a:pPr>
            <a:endParaRPr sz="1600" dirty="0">
              <a:latin typeface="Century Gothic"/>
              <a:cs typeface="Century Gothic"/>
            </a:endParaRPr>
          </a:p>
          <a:p>
            <a:pPr marL="12700" marR="5080">
              <a:lnSpc>
                <a:spcPct val="100400"/>
              </a:lnSpc>
              <a:spcBef>
                <a:spcPts val="90"/>
              </a:spcBef>
            </a:pPr>
            <a:endParaRPr sz="1600" dirty="0">
              <a:latin typeface="Century Gothic"/>
              <a:cs typeface="Century Gothic"/>
            </a:endParaRPr>
          </a:p>
          <a:p>
            <a:pPr marL="12700" marR="5080">
              <a:lnSpc>
                <a:spcPct val="100400"/>
              </a:lnSpc>
              <a:spcBef>
                <a:spcPts val="90"/>
              </a:spcBef>
            </a:pPr>
            <a:endParaRPr sz="1600" dirty="0">
              <a:latin typeface="Century Gothic"/>
              <a:cs typeface="Century Gothic"/>
            </a:endParaRPr>
          </a:p>
          <a:p>
            <a:pPr marL="12700">
              <a:lnSpc>
                <a:spcPct val="100000"/>
              </a:lnSpc>
              <a:spcBef>
                <a:spcPts val="110"/>
              </a:spcBef>
            </a:pPr>
            <a:endParaRPr lang="en-US" sz="1600" dirty="0">
              <a:latin typeface="Century Gothic"/>
              <a:cs typeface="Century Gothic"/>
            </a:endParaRPr>
          </a:p>
          <a:p>
            <a:pPr marL="12700">
              <a:lnSpc>
                <a:spcPct val="100000"/>
              </a:lnSpc>
              <a:spcBef>
                <a:spcPts val="110"/>
              </a:spcBef>
            </a:pPr>
            <a:endParaRPr sz="1600" dirty="0">
              <a:latin typeface="Century Gothic"/>
              <a:cs typeface="Century Gothic"/>
            </a:endParaRPr>
          </a:p>
        </p:txBody>
      </p:sp>
      <p:sp>
        <p:nvSpPr>
          <p:cNvPr id="1048588" name="object 4"/>
          <p:cNvSpPr txBox="1">
            <a:spLocks noGrp="1"/>
          </p:cNvSpPr>
          <p:nvPr>
            <p:ph type="title"/>
          </p:nvPr>
        </p:nvSpPr>
        <p:spPr>
          <a:xfrm>
            <a:off x="8251952" y="208096"/>
            <a:ext cx="2672080" cy="72071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panose="02030602050306030303" pitchFamily="18" charset="0"/>
              </a:rPr>
              <a:t>Problem </a:t>
            </a:r>
            <a:r>
              <a:rPr sz="1800" dirty="0">
                <a:latin typeface="Constantia" panose="02030602050306030303" pitchFamily="18" charset="0"/>
              </a:rPr>
              <a:t>Code:</a:t>
            </a:r>
            <a:r>
              <a:rPr lang="en-US" sz="1800" dirty="0">
                <a:latin typeface="Constantia" panose="02030602050306030303" pitchFamily="18" charset="0"/>
              </a:rPr>
              <a:t> </a:t>
            </a:r>
            <a:r>
              <a:rPr lang="en-IN" b="0" dirty="0"/>
              <a:t>UK149</a:t>
            </a:r>
            <a:r>
              <a:rPr spc="409" dirty="0"/>
              <a:t> </a:t>
            </a:r>
            <a:endParaRPr sz="1600" dirty="0">
              <a:latin typeface="Century Gothic"/>
              <a:cs typeface="Century Gothic"/>
            </a:endParaRPr>
          </a:p>
        </p:txBody>
      </p:sp>
      <p:sp>
        <p:nvSpPr>
          <p:cNvPr id="1048589" name="object 5"/>
          <p:cNvSpPr txBox="1"/>
          <p:nvPr/>
        </p:nvSpPr>
        <p:spPr>
          <a:xfrm>
            <a:off x="8251952" y="1295400"/>
            <a:ext cx="165417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nstantia" panose="02030602050306030303" pitchFamily="18" charset="0"/>
                <a:cs typeface="Century Gothic"/>
              </a:rPr>
              <a:t>College</a:t>
            </a:r>
            <a:r>
              <a:rPr sz="1800" b="1" spc="-85" dirty="0">
                <a:latin typeface="Constantia" panose="02030602050306030303" pitchFamily="18" charset="0"/>
                <a:cs typeface="Century Gothic"/>
              </a:rPr>
              <a:t> </a:t>
            </a:r>
            <a:r>
              <a:rPr sz="1800" b="1" dirty="0">
                <a:latin typeface="Constantia" panose="02030602050306030303" pitchFamily="18" charset="0"/>
                <a:cs typeface="Century Gothic"/>
              </a:rPr>
              <a:t>Code:</a:t>
            </a:r>
            <a:endParaRPr sz="1800" dirty="0">
              <a:latin typeface="Constantia" panose="02030602050306030303" pitchFamily="18" charset="0"/>
              <a:cs typeface="Century Gothic"/>
            </a:endParaRPr>
          </a:p>
        </p:txBody>
      </p:sp>
      <p:sp>
        <p:nvSpPr>
          <p:cNvPr id="2" name="TextBox 1">
            <a:extLst>
              <a:ext uri="{FF2B5EF4-FFF2-40B4-BE49-F238E27FC236}">
                <a16:creationId xmlns:a16="http://schemas.microsoft.com/office/drawing/2014/main" id="{C086CCCD-55AD-4F4A-9767-246F03BFEAB5}"/>
              </a:ext>
            </a:extLst>
          </p:cNvPr>
          <p:cNvSpPr txBox="1"/>
          <p:nvPr/>
        </p:nvSpPr>
        <p:spPr>
          <a:xfrm>
            <a:off x="228600" y="6175713"/>
            <a:ext cx="5181600" cy="677108"/>
          </a:xfrm>
          <a:prstGeom prst="rect">
            <a:avLst/>
          </a:prstGeom>
          <a:noFill/>
        </p:spPr>
        <p:txBody>
          <a:bodyPr wrap="square" rtlCol="0">
            <a:spAutoFit/>
          </a:bodyPr>
          <a:lstStyle/>
          <a:p>
            <a:r>
              <a:rPr lang="en-US" b="1" spc="-5" dirty="0">
                <a:latin typeface="Castellar" panose="020A0402060406010301" pitchFamily="18" charset="0"/>
                <a:cs typeface="Century Gothic"/>
              </a:rPr>
              <a:t>Team </a:t>
            </a:r>
            <a:r>
              <a:rPr lang="en-US" b="1" spc="-10" dirty="0">
                <a:latin typeface="Castellar" panose="020A0402060406010301" pitchFamily="18" charset="0"/>
                <a:cs typeface="Century Gothic"/>
              </a:rPr>
              <a:t>Leader </a:t>
            </a:r>
            <a:r>
              <a:rPr lang="en-US" b="1" spc="-5" dirty="0">
                <a:latin typeface="Castellar" panose="020A0402060406010301" pitchFamily="18" charset="0"/>
                <a:cs typeface="Century Gothic"/>
              </a:rPr>
              <a:t>Name</a:t>
            </a:r>
            <a:r>
              <a:rPr lang="en-US" sz="2000" b="1" spc="-5" dirty="0">
                <a:latin typeface="Castellar" panose="020A0402060406010301" pitchFamily="18" charset="0"/>
                <a:cs typeface="Century Gothic"/>
              </a:rPr>
              <a:t>: </a:t>
            </a:r>
            <a:r>
              <a:rPr lang="en-US" sz="2000" b="1" spc="-5" dirty="0">
                <a:latin typeface="Century Gothic"/>
                <a:cs typeface="Century Gothic"/>
              </a:rPr>
              <a:t>ABC</a:t>
            </a:r>
            <a:endParaRPr lang="en-US" sz="2000" spc="-5" dirty="0">
              <a:latin typeface="Century Gothic"/>
              <a:cs typeface="Century Gothic"/>
            </a:endParaRPr>
          </a:p>
          <a:p>
            <a:endParaRPr lang="en-IN" dirty="0"/>
          </a:p>
        </p:txBody>
      </p:sp>
      <p:pic>
        <p:nvPicPr>
          <p:cNvPr id="8" name="Picture 7">
            <a:extLst>
              <a:ext uri="{FF2B5EF4-FFF2-40B4-BE49-F238E27FC236}">
                <a16:creationId xmlns:a16="http://schemas.microsoft.com/office/drawing/2014/main" id="{4589645D-8C71-467D-8716-65928EDA1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735259"/>
            <a:ext cx="5276013" cy="35173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06457388-E38E-4140-9081-642BCE4571D2}"/>
              </a:ext>
            </a:extLst>
          </p:cNvPr>
          <p:cNvSpPr txBox="1"/>
          <p:nvPr/>
        </p:nvSpPr>
        <p:spPr>
          <a:xfrm>
            <a:off x="377824" y="533400"/>
            <a:ext cx="11585575" cy="6283130"/>
          </a:xfrm>
          <a:prstGeom prst="rect">
            <a:avLst/>
          </a:prstGeom>
        </p:spPr>
        <p:txBody>
          <a:bodyPr vert="horz" wrap="square" lIns="0" tIns="12065" rIns="0" bIns="0" rtlCol="0">
            <a:spAutoFit/>
          </a:bodyPr>
          <a:lstStyle/>
          <a:p>
            <a:pPr marL="12700">
              <a:lnSpc>
                <a:spcPts val="1914"/>
              </a:lnSpc>
              <a:spcBef>
                <a:spcPts val="95"/>
              </a:spcBef>
            </a:pPr>
            <a:endParaRPr lang="en-US" sz="1600" b="1" spc="-5" dirty="0">
              <a:latin typeface="Book Antiqua" panose="02040602050305030304" pitchFamily="18" charset="0"/>
              <a:cs typeface="Century Gothic"/>
            </a:endParaRPr>
          </a:p>
          <a:p>
            <a:pPr marL="12700">
              <a:lnSpc>
                <a:spcPts val="1914"/>
              </a:lnSpc>
              <a:spcBef>
                <a:spcPts val="95"/>
              </a:spcBef>
            </a:pPr>
            <a:r>
              <a:rPr lang="en-US" sz="1600" spc="-5" dirty="0">
                <a:latin typeface="Book Antiqua" panose="02040602050305030304" pitchFamily="18" charset="0"/>
                <a:cs typeface="Century Gothic"/>
              </a:rPr>
              <a:t>The numbers of vehicles is increasing day by day. Now a days, the technology has got vast changes which leads increase in speed. The common braking is not sufficient for avoidance of accidents when driver is not active. Further improvement has to be done an order to break a vehicle when driver is not able to brake i.e., automated braking system.</a:t>
            </a:r>
          </a:p>
          <a:p>
            <a:pPr marL="12700">
              <a:lnSpc>
                <a:spcPts val="1914"/>
              </a:lnSpc>
              <a:spcBef>
                <a:spcPts val="95"/>
              </a:spcBef>
            </a:pPr>
            <a:r>
              <a:rPr lang="en-US" sz="1600" spc="-5" dirty="0">
                <a:latin typeface="Book Antiqua" panose="02040602050305030304" pitchFamily="18" charset="0"/>
                <a:cs typeface="Century Gothic"/>
              </a:rPr>
              <a:t> In todays world, everything is automated, which is very convenient and reliable. Machines are proved to be more ideal than human. Properly implanted, a system can perform better than human alternative.</a:t>
            </a:r>
          </a:p>
          <a:p>
            <a:pPr marL="12700">
              <a:lnSpc>
                <a:spcPts val="1914"/>
              </a:lnSpc>
              <a:spcBef>
                <a:spcPts val="95"/>
              </a:spcBef>
            </a:pPr>
            <a:r>
              <a:rPr lang="en-US" sz="1600" spc="-5" dirty="0">
                <a:latin typeface="Book Antiqua" panose="02040602050305030304" pitchFamily="18" charset="0"/>
                <a:cs typeface="Century Gothic"/>
              </a:rPr>
              <a:t>There are many cases of accidents caused due to speeding of vehicles in heavily populated areas. As there is no scope for human error, we are designing an automated braking system which will automatically slow down vehicles by applying brakes. The calling of braking function is dependent on several parameters like population or traffic nearby, presence of school or other sensitive areas, going off roads, etc.</a:t>
            </a:r>
          </a:p>
          <a:p>
            <a:pPr marL="12700">
              <a:lnSpc>
                <a:spcPts val="1914"/>
              </a:lnSpc>
              <a:spcBef>
                <a:spcPts val="95"/>
              </a:spcBef>
            </a:pPr>
            <a:r>
              <a:rPr lang="en-US" sz="1600" spc="-5" dirty="0">
                <a:latin typeface="Book Antiqua" panose="02040602050305030304" pitchFamily="18" charset="0"/>
                <a:cs typeface="Century Gothic"/>
              </a:rPr>
              <a:t>So by automated scripts, we can save lives. Lives which can be lost if brakes are not applied on time. Even a difference of split second can save so many lives and loss. </a:t>
            </a:r>
            <a:endParaRPr lang="en-US" sz="1600" dirty="0">
              <a:latin typeface="Book Antiqua" panose="02040602050305030304" pitchFamily="18" charset="0"/>
              <a:cs typeface="Century Gothic"/>
            </a:endParaRPr>
          </a:p>
          <a:p>
            <a:pPr marL="12700">
              <a:lnSpc>
                <a:spcPts val="1914"/>
              </a:lnSpc>
              <a:spcBef>
                <a:spcPts val="95"/>
              </a:spcBef>
            </a:pPr>
            <a:endParaRPr sz="1600" dirty="0">
              <a:latin typeface="Book Antiqua" panose="02040602050305030304" pitchFamily="18" charset="0"/>
              <a:cs typeface="Century Gothic"/>
            </a:endParaRPr>
          </a:p>
          <a:p>
            <a:pPr marL="12700">
              <a:lnSpc>
                <a:spcPts val="1914"/>
              </a:lnSpc>
              <a:spcBef>
                <a:spcPts val="1664"/>
              </a:spcBef>
            </a:pPr>
            <a:r>
              <a:rPr lang="en-US" sz="1600" dirty="0">
                <a:latin typeface="Book Antiqua" panose="02040602050305030304" pitchFamily="18" charset="0"/>
              </a:rPr>
              <a:t>The typical brake system consists of disk brakes in front and either disk or drum brakes in the rear connected by a system of tubes and hoses that link the brake at each wheel to the master cylinder.  Other systems that are connected with the brake system include the parking brakes, power brake booster and the anti-lock system. The application of these brakes are manually handled by the driver. The driver presses the brake and the pressure to the brakes causes the vehicle to slow and eventually halt.</a:t>
            </a:r>
          </a:p>
          <a:p>
            <a:pPr marL="12700">
              <a:lnSpc>
                <a:spcPts val="1914"/>
              </a:lnSpc>
              <a:spcBef>
                <a:spcPts val="1664"/>
              </a:spcBef>
            </a:pPr>
            <a:r>
              <a:rPr lang="en-US" sz="1600" dirty="0">
                <a:latin typeface="Book Antiqua" panose="02040602050305030304" pitchFamily="18" charset="0"/>
              </a:rPr>
              <a:t>The typical braking system is fully dependent upon the operator’s (driver) choice. </a:t>
            </a:r>
            <a:endParaRPr lang="en-US" sz="1600" dirty="0">
              <a:latin typeface="Book Antiqua" panose="02040602050305030304" pitchFamily="18" charset="0"/>
              <a:cs typeface="Century Gothic"/>
            </a:endParaRPr>
          </a:p>
          <a:p>
            <a:pPr marL="12700">
              <a:lnSpc>
                <a:spcPts val="1914"/>
              </a:lnSpc>
              <a:spcBef>
                <a:spcPts val="1664"/>
              </a:spcBef>
            </a:pPr>
            <a:endParaRPr lang="en-US" sz="1600" dirty="0">
              <a:latin typeface="Book Antiqua" panose="02040602050305030304" pitchFamily="18" charset="0"/>
              <a:cs typeface="Century Gothic"/>
            </a:endParaRPr>
          </a:p>
          <a:p>
            <a:pPr marL="12700">
              <a:lnSpc>
                <a:spcPts val="1914"/>
              </a:lnSpc>
              <a:spcBef>
                <a:spcPts val="1664"/>
              </a:spcBef>
            </a:pPr>
            <a:endParaRPr sz="1600" dirty="0">
              <a:latin typeface="Book Antiqua" panose="02040602050305030304" pitchFamily="18" charset="0"/>
              <a:cs typeface="Century Gothic"/>
            </a:endParaRPr>
          </a:p>
          <a:p>
            <a:pPr marL="12700">
              <a:lnSpc>
                <a:spcPts val="1914"/>
              </a:lnSpc>
              <a:spcBef>
                <a:spcPts val="1664"/>
              </a:spcBef>
            </a:pPr>
            <a:endParaRPr sz="1600" dirty="0">
              <a:latin typeface="Book Antiqua" panose="02040602050305030304" pitchFamily="18" charset="0"/>
              <a:cs typeface="Century Gothic"/>
            </a:endParaRPr>
          </a:p>
        </p:txBody>
      </p:sp>
      <p:sp>
        <p:nvSpPr>
          <p:cNvPr id="3" name="object 2">
            <a:extLst>
              <a:ext uri="{FF2B5EF4-FFF2-40B4-BE49-F238E27FC236}">
                <a16:creationId xmlns:a16="http://schemas.microsoft.com/office/drawing/2014/main" id="{7529B369-3389-4E72-9064-9D5F365AFE3E}"/>
              </a:ext>
            </a:extLst>
          </p:cNvPr>
          <p:cNvSpPr txBox="1">
            <a:spLocks noGrp="1"/>
          </p:cNvSpPr>
          <p:nvPr>
            <p:ph type="title"/>
          </p:nvPr>
        </p:nvSpPr>
        <p:spPr>
          <a:xfrm>
            <a:off x="314350" y="326737"/>
            <a:ext cx="4638650" cy="256480"/>
          </a:xfrm>
          <a:prstGeom prst="rect">
            <a:avLst/>
          </a:prstGeom>
        </p:spPr>
        <p:txBody>
          <a:bodyPr vert="horz" wrap="square" lIns="0" tIns="12700" rIns="0" bIns="0" rtlCol="0">
            <a:spAutoFit/>
          </a:bodyPr>
          <a:lstStyle/>
          <a:p>
            <a:pPr marL="12700">
              <a:lnSpc>
                <a:spcPts val="1914"/>
              </a:lnSpc>
              <a:spcBef>
                <a:spcPts val="95"/>
              </a:spcBef>
            </a:pPr>
            <a:r>
              <a:rPr lang="en-US" sz="1800" spc="-5" dirty="0">
                <a:latin typeface="Constantia" panose="02030602050306030303" pitchFamily="18" charset="0"/>
                <a:cs typeface="Century Gothic"/>
              </a:rPr>
              <a:t>Why do </a:t>
            </a:r>
            <a:r>
              <a:rPr lang="en-US" sz="1800" spc="-10" dirty="0">
                <a:latin typeface="Constantia" panose="02030602050306030303" pitchFamily="18" charset="0"/>
                <a:cs typeface="Century Gothic"/>
              </a:rPr>
              <a:t>we </a:t>
            </a:r>
            <a:r>
              <a:rPr lang="en-US" sz="1800" spc="-5" dirty="0">
                <a:latin typeface="Constantia" panose="02030602050306030303" pitchFamily="18" charset="0"/>
                <a:cs typeface="Century Gothic"/>
              </a:rPr>
              <a:t>need this</a:t>
            </a:r>
            <a:r>
              <a:rPr lang="en-US" sz="1800" spc="45" dirty="0">
                <a:latin typeface="Constantia" panose="02030602050306030303" pitchFamily="18" charset="0"/>
                <a:cs typeface="Century Gothic"/>
              </a:rPr>
              <a:t> </a:t>
            </a:r>
            <a:r>
              <a:rPr lang="en-US" sz="1800" spc="-5" dirty="0">
                <a:latin typeface="Constantia" panose="02030602050306030303" pitchFamily="18" charset="0"/>
                <a:cs typeface="Century Gothic"/>
              </a:rPr>
              <a:t>system?</a:t>
            </a:r>
          </a:p>
        </p:txBody>
      </p:sp>
      <p:sp>
        <p:nvSpPr>
          <p:cNvPr id="5" name="object 2">
            <a:extLst>
              <a:ext uri="{FF2B5EF4-FFF2-40B4-BE49-F238E27FC236}">
                <a16:creationId xmlns:a16="http://schemas.microsoft.com/office/drawing/2014/main" id="{85A6ABF7-EB28-4B55-9E61-6770B2771608}"/>
              </a:ext>
            </a:extLst>
          </p:cNvPr>
          <p:cNvSpPr txBox="1">
            <a:spLocks/>
          </p:cNvSpPr>
          <p:nvPr/>
        </p:nvSpPr>
        <p:spPr bwMode="black">
          <a:xfrm>
            <a:off x="314350" y="3633198"/>
            <a:ext cx="3079751" cy="256480"/>
          </a:xfrm>
          <a:prstGeom prst="rect">
            <a:avLst/>
          </a:prstGeom>
          <a:solidFill>
            <a:srgbClr val="FFFFFF"/>
          </a:solidFill>
          <a:ln w="31750" cap="sq">
            <a:solidFill>
              <a:srgbClr val="404040"/>
            </a:solidFill>
            <a:miter lim="800000"/>
          </a:ln>
        </p:spPr>
        <p:txBody>
          <a:bodyPr vert="horz" wrap="square" lIns="0" tIns="12700" rIns="0" bIns="0" rtlCol="0" anchor="ctr">
            <a:sp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2700">
              <a:lnSpc>
                <a:spcPts val="1914"/>
              </a:lnSpc>
              <a:spcBef>
                <a:spcPts val="1664"/>
              </a:spcBef>
            </a:pPr>
            <a:r>
              <a:rPr lang="en-IN" sz="1800" spc="-5" dirty="0">
                <a:latin typeface="Constantia" panose="02030602050306030303" pitchFamily="18" charset="0"/>
                <a:cs typeface="Century Gothic"/>
              </a:rPr>
              <a:t>Existing</a:t>
            </a:r>
            <a:r>
              <a:rPr lang="en-IN" sz="1800" spc="30" dirty="0">
                <a:latin typeface="Constantia" panose="02030602050306030303" pitchFamily="18" charset="0"/>
                <a:cs typeface="Century Gothic"/>
              </a:rPr>
              <a:t> </a:t>
            </a:r>
            <a:r>
              <a:rPr lang="en-IN" sz="1800" spc="-10" dirty="0">
                <a:latin typeface="Constantia" panose="02030602050306030303" pitchFamily="18" charset="0"/>
                <a:cs typeface="Century Gothic"/>
              </a:rPr>
              <a:t>systems: </a:t>
            </a:r>
          </a:p>
        </p:txBody>
      </p:sp>
      <p:pic>
        <p:nvPicPr>
          <p:cNvPr id="6" name="Picture 5">
            <a:extLst>
              <a:ext uri="{FF2B5EF4-FFF2-40B4-BE49-F238E27FC236}">
                <a16:creationId xmlns:a16="http://schemas.microsoft.com/office/drawing/2014/main" id="{87C742EB-3B31-4847-BCDB-2292B05E1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43" b="17362"/>
          <a:stretch/>
        </p:blipFill>
        <p:spPr>
          <a:xfrm>
            <a:off x="9753600" y="4935346"/>
            <a:ext cx="2447925" cy="1881184"/>
          </a:xfrm>
          <a:prstGeom prst="rect">
            <a:avLst/>
          </a:prstGeom>
        </p:spPr>
      </p:pic>
    </p:spTree>
    <p:extLst>
      <p:ext uri="{BB962C8B-B14F-4D97-AF65-F5344CB8AC3E}">
        <p14:creationId xmlns:p14="http://schemas.microsoft.com/office/powerpoint/2010/main" val="191971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1" name="object 2"/>
          <p:cNvSpPr txBox="1">
            <a:spLocks noGrp="1"/>
          </p:cNvSpPr>
          <p:nvPr>
            <p:ph type="title"/>
          </p:nvPr>
        </p:nvSpPr>
        <p:spPr>
          <a:xfrm>
            <a:off x="314350" y="310066"/>
            <a:ext cx="3343250"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Constantia" panose="02030602050306030303" pitchFamily="18" charset="0"/>
              </a:rPr>
              <a:t>Solution/idea:</a:t>
            </a:r>
          </a:p>
        </p:txBody>
      </p:sp>
      <p:sp>
        <p:nvSpPr>
          <p:cNvPr id="1048592" name="object 3"/>
          <p:cNvSpPr txBox="1"/>
          <p:nvPr/>
        </p:nvSpPr>
        <p:spPr>
          <a:xfrm>
            <a:off x="314350" y="762100"/>
            <a:ext cx="11419840" cy="5572679"/>
          </a:xfrm>
          <a:prstGeom prst="rect">
            <a:avLst/>
          </a:prstGeom>
        </p:spPr>
        <p:txBody>
          <a:bodyPr vert="horz" wrap="square" lIns="0" tIns="12065" rIns="0" bIns="0" rtlCol="0">
            <a:spAutoFit/>
          </a:bodyPr>
          <a:lstStyle/>
          <a:p>
            <a:pPr marL="12065" indent="0">
              <a:lnSpc>
                <a:spcPct val="100000"/>
              </a:lnSpc>
              <a:spcBef>
                <a:spcPts val="95"/>
              </a:spcBef>
              <a:buNone/>
              <a:tabLst>
                <a:tab pos="299085" algn="l"/>
                <a:tab pos="299720" algn="l"/>
              </a:tabLst>
            </a:pPr>
            <a:r>
              <a:rPr lang="en-US" sz="1600" spc="-5" dirty="0">
                <a:latin typeface="Book Antiqua" panose="02040602050305030304" pitchFamily="18" charset="0"/>
                <a:cs typeface="Century Gothic"/>
              </a:rPr>
              <a:t>The idea is to implement automation of brakes during emergency or in need. We are using several conditions which decides the application of brakes by automated processes. The code applies the brakes when one of those conditions are fulfilled. The brakes will be applied when the vehicle is in insecurely close proximity with another object or when it is near schools a firm brake will be applied to slow down the vehicle or when the vehicle is going off roads the automated braking system will be called and it will halt the vehicle to prevent accidents. We are planning to extend our project to several more parameters like when the vehicle is close to hospitals or other sensitive areas, then the automated braking system will take control of the speed of the vehicle to prevent accidents. </a:t>
            </a:r>
          </a:p>
          <a:p>
            <a:pPr marL="12065" indent="0">
              <a:lnSpc>
                <a:spcPct val="100000"/>
              </a:lnSpc>
              <a:spcBef>
                <a:spcPts val="95"/>
              </a:spcBef>
              <a:buNone/>
              <a:tabLst>
                <a:tab pos="299085" algn="l"/>
                <a:tab pos="299720" algn="l"/>
              </a:tabLst>
            </a:pPr>
            <a:r>
              <a:rPr lang="en-US" sz="1600" spc="-5" dirty="0">
                <a:latin typeface="Book Antiqua" panose="02040602050305030304" pitchFamily="18" charset="0"/>
                <a:cs typeface="Century Gothic"/>
              </a:rPr>
              <a:t>The system will provide better guarantee for vehicle’s safety and avoid losses. It can be further used for large type of heavy vehicles like buses, trucks, cranes, etc. We can get the information about the obstacle detection sense zone according to vehicle condition. It will be helpful to public sectors and users, and will also avoid accidents in large metropolitan cities.   </a:t>
            </a:r>
            <a:endParaRPr lang="en-US" sz="1600" dirty="0">
              <a:latin typeface="Book Antiqua" panose="02040602050305030304" pitchFamily="18" charset="0"/>
              <a:cs typeface="Century Gothic"/>
            </a:endParaRPr>
          </a:p>
          <a:p>
            <a:pPr marL="12065" indent="0">
              <a:lnSpc>
                <a:spcPct val="100000"/>
              </a:lnSpc>
              <a:spcBef>
                <a:spcPts val="95"/>
              </a:spcBef>
              <a:buNone/>
              <a:tabLst>
                <a:tab pos="299085" algn="l"/>
                <a:tab pos="299720" algn="l"/>
              </a:tabLst>
            </a:pPr>
            <a:endParaRPr sz="1600" dirty="0">
              <a:latin typeface="Book Antiqua" panose="02040602050305030304" pitchFamily="18" charset="0"/>
              <a:cs typeface="Century Gothic"/>
            </a:endParaRPr>
          </a:p>
          <a:p>
            <a:pPr marL="12065" indent="0">
              <a:lnSpc>
                <a:spcPct val="100000"/>
              </a:lnSpc>
              <a:spcBef>
                <a:spcPts val="95"/>
              </a:spcBef>
              <a:buNone/>
              <a:tabLst>
                <a:tab pos="299085" algn="l"/>
                <a:tab pos="299720" algn="l"/>
              </a:tabLst>
            </a:pPr>
            <a:endParaRPr sz="1600" dirty="0">
              <a:latin typeface="Book Antiqua" panose="02040602050305030304" pitchFamily="18" charset="0"/>
              <a:cs typeface="Century Gothic"/>
            </a:endParaRPr>
          </a:p>
          <a:p>
            <a:pPr marL="12065" indent="0">
              <a:lnSpc>
                <a:spcPct val="100000"/>
              </a:lnSpc>
              <a:spcBef>
                <a:spcPts val="95"/>
              </a:spcBef>
              <a:buNone/>
              <a:tabLst>
                <a:tab pos="299085" algn="l"/>
                <a:tab pos="299720" algn="l"/>
              </a:tabLst>
            </a:pPr>
            <a:endParaRPr sz="1600" dirty="0">
              <a:latin typeface="Book Antiqua" panose="02040602050305030304" pitchFamily="18" charset="0"/>
              <a:cs typeface="Century Gothic"/>
            </a:endParaRPr>
          </a:p>
          <a:p>
            <a:pPr marL="12700">
              <a:lnSpc>
                <a:spcPts val="1914"/>
              </a:lnSpc>
              <a:spcBef>
                <a:spcPts val="1115"/>
              </a:spcBef>
              <a:buFont typeface="Arial" pitchFamily="34" charset="0"/>
              <a:buChar char="•"/>
            </a:pPr>
            <a:r>
              <a:rPr lang="en-US" sz="1600" spc="-5" dirty="0">
                <a:latin typeface="Book Antiqua" panose="02040602050305030304" pitchFamily="18" charset="0"/>
                <a:cs typeface="Century Gothic"/>
              </a:rPr>
              <a:t> Impervious to target materials and surface.</a:t>
            </a:r>
          </a:p>
          <a:p>
            <a:pPr marL="12700">
              <a:lnSpc>
                <a:spcPts val="1914"/>
              </a:lnSpc>
              <a:spcBef>
                <a:spcPts val="1115"/>
              </a:spcBef>
              <a:buFont typeface="Arial" pitchFamily="34" charset="0"/>
              <a:buChar char="•"/>
            </a:pPr>
            <a:r>
              <a:rPr lang="en-US" sz="1600" spc="-5" dirty="0">
                <a:latin typeface="Book Antiqua" panose="02040602050305030304" pitchFamily="18" charset="0"/>
                <a:cs typeface="Century Gothic"/>
              </a:rPr>
              <a:t> Detects small objects over long operating distance.</a:t>
            </a:r>
          </a:p>
          <a:p>
            <a:pPr marL="12700">
              <a:lnSpc>
                <a:spcPts val="1914"/>
              </a:lnSpc>
              <a:spcBef>
                <a:spcPts val="1115"/>
              </a:spcBef>
              <a:buFont typeface="Arial" pitchFamily="34" charset="0"/>
              <a:buChar char="•"/>
            </a:pPr>
            <a:r>
              <a:rPr lang="en-US" sz="1600" spc="-5" dirty="0">
                <a:latin typeface="Book Antiqua" panose="02040602050305030304" pitchFamily="18" charset="0"/>
                <a:cs typeface="Century Gothic"/>
              </a:rPr>
              <a:t> Measures and detects distances to moving objects.</a:t>
            </a:r>
          </a:p>
          <a:p>
            <a:pPr marL="12700">
              <a:lnSpc>
                <a:spcPts val="1914"/>
              </a:lnSpc>
              <a:spcBef>
                <a:spcPts val="1115"/>
              </a:spcBef>
              <a:buFont typeface="Arial" pitchFamily="34" charset="0"/>
              <a:buChar char="•"/>
            </a:pPr>
            <a:r>
              <a:rPr lang="en-US" sz="1600" spc="-5" dirty="0">
                <a:latin typeface="Book Antiqua" panose="02040602050305030304" pitchFamily="18" charset="0"/>
                <a:cs typeface="Century Gothic"/>
              </a:rPr>
              <a:t> Ultrasonic sensors are not affected by dirt or high moisture environments.</a:t>
            </a:r>
          </a:p>
          <a:p>
            <a:pPr marL="12700">
              <a:lnSpc>
                <a:spcPts val="1914"/>
              </a:lnSpc>
              <a:spcBef>
                <a:spcPts val="1115"/>
              </a:spcBef>
              <a:buFont typeface="Arial" pitchFamily="34" charset="0"/>
              <a:buChar char="•"/>
            </a:pPr>
            <a:r>
              <a:rPr lang="en-US" sz="1600" spc="-5" dirty="0">
                <a:latin typeface="Book Antiqua" panose="02040602050305030304" pitchFamily="18" charset="0"/>
                <a:cs typeface="Century Gothic"/>
              </a:rPr>
              <a:t> Resistance to externals disturbances such as vibration, noise and radiations. </a:t>
            </a:r>
          </a:p>
          <a:p>
            <a:pPr marL="12700">
              <a:lnSpc>
                <a:spcPts val="1914"/>
              </a:lnSpc>
              <a:spcBef>
                <a:spcPts val="1115"/>
              </a:spcBef>
            </a:pPr>
            <a:endParaRPr sz="1600" dirty="0">
              <a:latin typeface="Book Antiqua" panose="02040602050305030304" pitchFamily="18" charset="0"/>
              <a:cs typeface="Century Gothic"/>
            </a:endParaRPr>
          </a:p>
        </p:txBody>
      </p:sp>
      <p:sp>
        <p:nvSpPr>
          <p:cNvPr id="4" name="object 2">
            <a:extLst>
              <a:ext uri="{FF2B5EF4-FFF2-40B4-BE49-F238E27FC236}">
                <a16:creationId xmlns:a16="http://schemas.microsoft.com/office/drawing/2014/main" id="{DE35ED9E-E006-4CDE-B824-93883D61B505}"/>
              </a:ext>
            </a:extLst>
          </p:cNvPr>
          <p:cNvSpPr txBox="1">
            <a:spLocks/>
          </p:cNvSpPr>
          <p:nvPr/>
        </p:nvSpPr>
        <p:spPr bwMode="black">
          <a:xfrm>
            <a:off x="314350" y="3657600"/>
            <a:ext cx="4714850" cy="256480"/>
          </a:xfrm>
          <a:prstGeom prst="rect">
            <a:avLst/>
          </a:prstGeom>
          <a:solidFill>
            <a:srgbClr val="FFFFFF"/>
          </a:solidFill>
          <a:ln w="31750" cap="sq">
            <a:solidFill>
              <a:srgbClr val="404040"/>
            </a:solidFill>
            <a:miter lim="800000"/>
          </a:ln>
        </p:spPr>
        <p:txBody>
          <a:bodyPr vert="horz" wrap="square" lIns="0" tIns="12700" rIns="0" bIns="0" rtlCol="0" anchor="ctr">
            <a:sp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2700">
              <a:lnSpc>
                <a:spcPts val="1914"/>
              </a:lnSpc>
              <a:spcBef>
                <a:spcPts val="1115"/>
              </a:spcBef>
            </a:pPr>
            <a:r>
              <a:rPr lang="en-US" sz="1800" spc="-10" dirty="0">
                <a:latin typeface="Constantia" panose="02030602050306030303" pitchFamily="18" charset="0"/>
                <a:cs typeface="Century Gothic"/>
              </a:rPr>
              <a:t>How </a:t>
            </a:r>
            <a:r>
              <a:rPr lang="en-US" sz="1800" spc="-5" dirty="0">
                <a:latin typeface="Constantia" panose="02030602050306030303" pitchFamily="18" charset="0"/>
                <a:cs typeface="Century Gothic"/>
              </a:rPr>
              <a:t>this systems will </a:t>
            </a:r>
            <a:r>
              <a:rPr lang="en-US" sz="1800" spc="-10" dirty="0">
                <a:latin typeface="Constantia" panose="02030602050306030303" pitchFamily="18" charset="0"/>
                <a:cs typeface="Century Gothic"/>
              </a:rPr>
              <a:t>be</a:t>
            </a:r>
            <a:r>
              <a:rPr lang="en-US" sz="1800" spc="35" dirty="0">
                <a:latin typeface="Constantia" panose="02030602050306030303" pitchFamily="18" charset="0"/>
                <a:cs typeface="Century Gothic"/>
              </a:rPr>
              <a:t> </a:t>
            </a:r>
            <a:r>
              <a:rPr lang="en-US" sz="1800" spc="-5" dirty="0">
                <a:latin typeface="Constantia" panose="02030602050306030303" pitchFamily="18" charset="0"/>
                <a:cs typeface="Century Gothic"/>
              </a:rPr>
              <a:t>better?</a:t>
            </a:r>
            <a:endParaRPr lang="en-US" sz="1800" dirty="0">
              <a:latin typeface="Constantia" panose="02030602050306030303" pitchFamily="18" charset="0"/>
              <a:cs typeface="Century Gothic"/>
            </a:endParaRPr>
          </a:p>
        </p:txBody>
      </p:sp>
      <p:pic>
        <p:nvPicPr>
          <p:cNvPr id="3" name="Picture 2">
            <a:extLst>
              <a:ext uri="{FF2B5EF4-FFF2-40B4-BE49-F238E27FC236}">
                <a16:creationId xmlns:a16="http://schemas.microsoft.com/office/drawing/2014/main" id="{70362912-6FCD-4021-99E0-5C5281838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3429000"/>
            <a:ext cx="2349181" cy="2647850"/>
          </a:xfrm>
          <a:prstGeom prst="rect">
            <a:avLst/>
          </a:prstGeom>
        </p:spPr>
      </p:pic>
      <p:pic>
        <p:nvPicPr>
          <p:cNvPr id="10" name="Picture 9">
            <a:extLst>
              <a:ext uri="{FF2B5EF4-FFF2-40B4-BE49-F238E27FC236}">
                <a16:creationId xmlns:a16="http://schemas.microsoft.com/office/drawing/2014/main" id="{7C7E841D-8399-42DB-80C2-32CADE77E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49524"/>
            <a:ext cx="12344400" cy="13968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656D-D47A-41FC-83C3-0A71595A6839}"/>
              </a:ext>
            </a:extLst>
          </p:cNvPr>
          <p:cNvSpPr>
            <a:spLocks noGrp="1"/>
          </p:cNvSpPr>
          <p:nvPr>
            <p:ph type="title"/>
          </p:nvPr>
        </p:nvSpPr>
        <p:spPr>
          <a:xfrm>
            <a:off x="314348" y="122842"/>
            <a:ext cx="2200249" cy="303789"/>
          </a:xfrm>
        </p:spPr>
        <p:txBody>
          <a:bodyPr>
            <a:noAutofit/>
          </a:bodyPr>
          <a:lstStyle/>
          <a:p>
            <a:r>
              <a:rPr lang="en-US" sz="1400" spc="-5" dirty="0">
                <a:latin typeface="Constantia" panose="02030602050306030303" pitchFamily="18" charset="0"/>
              </a:rPr>
              <a:t>Cost</a:t>
            </a:r>
            <a:r>
              <a:rPr lang="en-US" sz="1400" spc="-10" dirty="0">
                <a:latin typeface="Constantia" panose="02030602050306030303" pitchFamily="18" charset="0"/>
              </a:rPr>
              <a:t> </a:t>
            </a:r>
            <a:r>
              <a:rPr lang="en-US" sz="1400" spc="-5" dirty="0">
                <a:latin typeface="Constantia" panose="02030602050306030303" pitchFamily="18" charset="0"/>
              </a:rPr>
              <a:t>Analysis:</a:t>
            </a:r>
            <a:endParaRPr lang="en-US" sz="1400" dirty="0"/>
          </a:p>
        </p:txBody>
      </p:sp>
      <p:sp>
        <p:nvSpPr>
          <p:cNvPr id="3" name="Text Placeholder 2">
            <a:extLst>
              <a:ext uri="{FF2B5EF4-FFF2-40B4-BE49-F238E27FC236}">
                <a16:creationId xmlns:a16="http://schemas.microsoft.com/office/drawing/2014/main" id="{8A077153-95A5-41A4-890C-F3AE1A6C451F}"/>
              </a:ext>
            </a:extLst>
          </p:cNvPr>
          <p:cNvSpPr>
            <a:spLocks noGrp="1"/>
          </p:cNvSpPr>
          <p:nvPr>
            <p:ph idx="1"/>
          </p:nvPr>
        </p:nvSpPr>
        <p:spPr>
          <a:xfrm>
            <a:off x="990600" y="3097744"/>
            <a:ext cx="3962400" cy="416129"/>
          </a:xfrm>
        </p:spPr>
        <p:txBody>
          <a:bodyPr>
            <a:noAutofit/>
          </a:bodyPr>
          <a:lstStyle/>
          <a:p>
            <a:pPr marL="1654175" lvl="8" indent="0">
              <a:buNone/>
            </a:pPr>
            <a:r>
              <a:rPr lang="en-US" b="1" spc="-10" dirty="0">
                <a:latin typeface="Book Antiqua" panose="02040602050305030304" pitchFamily="18" charset="0"/>
                <a:cs typeface="Century Gothic"/>
              </a:rPr>
              <a:t>IOT, C++, C</a:t>
            </a:r>
            <a:endParaRPr lang="en-US" sz="1600" dirty="0">
              <a:latin typeface="Book Antiqua" panose="02040602050305030304" pitchFamily="18" charset="0"/>
            </a:endParaRPr>
          </a:p>
        </p:txBody>
      </p:sp>
      <p:pic>
        <p:nvPicPr>
          <p:cNvPr id="5" name="Picture 4">
            <a:extLst>
              <a:ext uri="{FF2B5EF4-FFF2-40B4-BE49-F238E27FC236}">
                <a16:creationId xmlns:a16="http://schemas.microsoft.com/office/drawing/2014/main" id="{246C3551-DCD5-4707-BC02-651B6E642B21}"/>
              </a:ext>
            </a:extLst>
          </p:cNvPr>
          <p:cNvPicPr>
            <a:picLocks noChangeAspect="1" noChangeArrowheads="1"/>
          </p:cNvPicPr>
          <p:nvPr/>
        </p:nvPicPr>
        <p:blipFill>
          <a:blip r:embed="rId2" cstate="print"/>
          <a:srcRect/>
          <a:stretch>
            <a:fillRect/>
          </a:stretch>
        </p:blipFill>
        <p:spPr bwMode="auto">
          <a:xfrm>
            <a:off x="237847" y="4480174"/>
            <a:ext cx="5666015" cy="2143897"/>
          </a:xfrm>
          <a:prstGeom prst="rect">
            <a:avLst/>
          </a:prstGeom>
          <a:noFill/>
          <a:ln w="9525">
            <a:noFill/>
            <a:miter lim="800000"/>
            <a:headEnd/>
            <a:tailEnd/>
          </a:ln>
          <a:effectLst/>
        </p:spPr>
      </p:pic>
      <p:sp>
        <p:nvSpPr>
          <p:cNvPr id="6" name="Title 1">
            <a:extLst>
              <a:ext uri="{FF2B5EF4-FFF2-40B4-BE49-F238E27FC236}">
                <a16:creationId xmlns:a16="http://schemas.microsoft.com/office/drawing/2014/main" id="{269B0E18-3C9F-4E14-B94E-4EBE4DC737BA}"/>
              </a:ext>
            </a:extLst>
          </p:cNvPr>
          <p:cNvSpPr txBox="1">
            <a:spLocks/>
          </p:cNvSpPr>
          <p:nvPr/>
        </p:nvSpPr>
        <p:spPr bwMode="black">
          <a:xfrm>
            <a:off x="314348" y="3845129"/>
            <a:ext cx="2200247" cy="303789"/>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400" spc="-5" dirty="0">
                <a:latin typeface="Constantia" panose="02030602050306030303" pitchFamily="18" charset="0"/>
              </a:rPr>
              <a:t>USE CASES</a:t>
            </a:r>
            <a:endParaRPr lang="en-US" sz="1400" dirty="0"/>
          </a:p>
        </p:txBody>
      </p:sp>
      <p:sp>
        <p:nvSpPr>
          <p:cNvPr id="7" name="Title 1">
            <a:extLst>
              <a:ext uri="{FF2B5EF4-FFF2-40B4-BE49-F238E27FC236}">
                <a16:creationId xmlns:a16="http://schemas.microsoft.com/office/drawing/2014/main" id="{3B741395-8ECF-4C27-9628-5C6E235C03E6}"/>
              </a:ext>
            </a:extLst>
          </p:cNvPr>
          <p:cNvSpPr txBox="1">
            <a:spLocks/>
          </p:cNvSpPr>
          <p:nvPr/>
        </p:nvSpPr>
        <p:spPr bwMode="black">
          <a:xfrm>
            <a:off x="314350" y="3125211"/>
            <a:ext cx="2200249" cy="303789"/>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400" spc="-5" dirty="0">
                <a:latin typeface="Constantia" panose="02030602050306030303" pitchFamily="18" charset="0"/>
              </a:rPr>
              <a:t>TECHNOLOGY STACK:</a:t>
            </a:r>
            <a:endParaRPr lang="en-US" sz="1400" dirty="0"/>
          </a:p>
        </p:txBody>
      </p:sp>
      <p:sp>
        <p:nvSpPr>
          <p:cNvPr id="8" name="Title 1">
            <a:extLst>
              <a:ext uri="{FF2B5EF4-FFF2-40B4-BE49-F238E27FC236}">
                <a16:creationId xmlns:a16="http://schemas.microsoft.com/office/drawing/2014/main" id="{D9816BEA-2BFC-4FCD-93C2-066F0AE3F4B4}"/>
              </a:ext>
            </a:extLst>
          </p:cNvPr>
          <p:cNvSpPr txBox="1">
            <a:spLocks/>
          </p:cNvSpPr>
          <p:nvPr/>
        </p:nvSpPr>
        <p:spPr bwMode="black">
          <a:xfrm>
            <a:off x="314351" y="2605633"/>
            <a:ext cx="2200248" cy="303789"/>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400" spc="-5" dirty="0">
                <a:latin typeface="Constantia" panose="02030602050306030303" pitchFamily="18" charset="0"/>
              </a:rPr>
              <a:t>Dependencies:</a:t>
            </a:r>
            <a:endParaRPr lang="en-US" sz="1400" dirty="0"/>
          </a:p>
        </p:txBody>
      </p:sp>
      <p:sp>
        <p:nvSpPr>
          <p:cNvPr id="9" name="TextBox 8">
            <a:extLst>
              <a:ext uri="{FF2B5EF4-FFF2-40B4-BE49-F238E27FC236}">
                <a16:creationId xmlns:a16="http://schemas.microsoft.com/office/drawing/2014/main" id="{B43DE5D9-2D92-40D6-A8CD-1A5EEB8BDF01}"/>
              </a:ext>
            </a:extLst>
          </p:cNvPr>
          <p:cNvSpPr txBox="1"/>
          <p:nvPr/>
        </p:nvSpPr>
        <p:spPr>
          <a:xfrm>
            <a:off x="2667000" y="2541011"/>
            <a:ext cx="7037615" cy="369332"/>
          </a:xfrm>
          <a:prstGeom prst="rect">
            <a:avLst/>
          </a:prstGeom>
          <a:noFill/>
        </p:spPr>
        <p:txBody>
          <a:bodyPr wrap="square" rtlCol="0">
            <a:spAutoFit/>
          </a:bodyPr>
          <a:lstStyle/>
          <a:p>
            <a:r>
              <a:rPr lang="en-US" b="1" spc="-10" dirty="0">
                <a:latin typeface="Book Antiqua" panose="02040602050305030304" pitchFamily="18" charset="0"/>
                <a:cs typeface="Century Gothic"/>
              </a:rPr>
              <a:t>Servo Library for Arduino, </a:t>
            </a:r>
            <a:r>
              <a:rPr lang="en-IN" b="1" dirty="0">
                <a:latin typeface="Book Antiqua" panose="02040602050305030304" pitchFamily="18" charset="0"/>
              </a:rPr>
              <a:t>Google Maps API for Arduino</a:t>
            </a:r>
            <a:endParaRPr lang="en-IN" dirty="0"/>
          </a:p>
        </p:txBody>
      </p:sp>
      <p:pic>
        <p:nvPicPr>
          <p:cNvPr id="11" name="Picture 10">
            <a:extLst>
              <a:ext uri="{FF2B5EF4-FFF2-40B4-BE49-F238E27FC236}">
                <a16:creationId xmlns:a16="http://schemas.microsoft.com/office/drawing/2014/main" id="{ED75ABB0-2827-4366-8C84-2FB27E65E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429000"/>
            <a:ext cx="6267450" cy="6293005"/>
          </a:xfrm>
          <a:prstGeom prst="rect">
            <a:avLst/>
          </a:prstGeom>
        </p:spPr>
      </p:pic>
      <p:pic>
        <p:nvPicPr>
          <p:cNvPr id="12" name="Picture 11">
            <a:extLst>
              <a:ext uri="{FF2B5EF4-FFF2-40B4-BE49-F238E27FC236}">
                <a16:creationId xmlns:a16="http://schemas.microsoft.com/office/drawing/2014/main" id="{CA040DEC-CBC1-4691-840F-4A2269E52D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6" t="1012" r="1320" b="5834"/>
          <a:stretch/>
        </p:blipFill>
        <p:spPr>
          <a:xfrm>
            <a:off x="3132000" y="233929"/>
            <a:ext cx="8745652" cy="1992680"/>
          </a:xfrm>
          <a:prstGeom prst="rect">
            <a:avLst/>
          </a:prstGeom>
        </p:spPr>
      </p:pic>
    </p:spTree>
    <p:extLst>
      <p:ext uri="{BB962C8B-B14F-4D97-AF65-F5344CB8AC3E}">
        <p14:creationId xmlns:p14="http://schemas.microsoft.com/office/powerpoint/2010/main" val="335581460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195</TotalTime>
  <Words>657</Words>
  <Application>Microsoft Office PowerPoint</Application>
  <PresentationFormat>Widescreen</PresentationFormat>
  <Paragraphs>37</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Book Antiqua</vt:lpstr>
      <vt:lpstr>Calibri</vt:lpstr>
      <vt:lpstr>Castellar</vt:lpstr>
      <vt:lpstr>Century Gothic</vt:lpstr>
      <vt:lpstr>Constantia</vt:lpstr>
      <vt:lpstr>Gill Sans MT</vt:lpstr>
      <vt:lpstr>Parcel</vt:lpstr>
      <vt:lpstr>Problem Code: UK149 </vt:lpstr>
      <vt:lpstr>Why do we need this system?</vt:lpstr>
      <vt:lpstr>Solution/idea:</vt:lpstr>
      <vt:lpstr>Cost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Nemish Doshi</dc:creator>
  <cp:lastModifiedBy>O365</cp:lastModifiedBy>
  <cp:revision>22</cp:revision>
  <dcterms:created xsi:type="dcterms:W3CDTF">2019-12-10T15:47:32Z</dcterms:created>
  <dcterms:modified xsi:type="dcterms:W3CDTF">2022-03-07T09:57:04Z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2017-11-26T00:00:00Z</vt:filetime>
  </property>
  <property fmtid="{D5CDD505-2E9C-101B-9397-08002B2CF9AE}" pid="3" name="Creator">
    <vt:lpwstr>Microsoft® PowerPoint® 2016</vt:lpwstr>
  </property>
  <property fmtid="{D5CDD505-2E9C-101B-9397-08002B2CF9AE}" pid="4" name="LastSaved">
    <vt:filetime>2019-12-11T00:00:00Z</vt:filetime>
  </property>
</Properties>
</file>