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illSans-regular.fntdata"/><Relationship Id="rId14" Type="http://schemas.openxmlformats.org/officeDocument/2006/relationships/slide" Target="slides/slide9.xml"/><Relationship Id="rId16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039514"/>
            <a:ext cx="91440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221162"/>
            <a:ext cx="9144000" cy="882000"/>
          </a:xfrm>
          <a:prstGeom prst="rect">
            <a:avLst/>
          </a:prstGeom>
          <a:solidFill>
            <a:schemeClr val="accent2">
              <a:alpha val="8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b="1" i="1" sz="2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2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12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6" name="Google Shape;126;p1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14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15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Horisontal Content">
  <p:cSld name="Two Horisontal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1562188"/>
            <a:ext cx="11269980" cy="2359660"/>
          </a:xfrm>
          <a:custGeom>
            <a:rect b="b" l="l" r="r" t="t"/>
            <a:pathLst>
              <a:path extrusionOk="0" h="2359660" w="1126998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8200" y="4133087"/>
            <a:ext cx="10431900" cy="20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844296" y="1788579"/>
            <a:ext cx="104256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ntent">
  <p:cSld name="Six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530301" y="1690689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4888689" y="1702826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1337076" y="1702826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5" type="body"/>
          </p:nvPr>
        </p:nvSpPr>
        <p:spPr>
          <a:xfrm>
            <a:off x="8530301" y="3849456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6" type="body"/>
          </p:nvPr>
        </p:nvSpPr>
        <p:spPr>
          <a:xfrm>
            <a:off x="4888689" y="3849456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7" type="body"/>
          </p:nvPr>
        </p:nvSpPr>
        <p:spPr>
          <a:xfrm>
            <a:off x="1337076" y="3849456"/>
            <a:ext cx="31491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/>
          <p:nvPr>
            <p:ph idx="8" type="pic"/>
          </p:nvPr>
        </p:nvSpPr>
        <p:spPr>
          <a:xfrm>
            <a:off x="947634" y="1679576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"/>
          <p:cNvSpPr/>
          <p:nvPr>
            <p:ph idx="9" type="pic"/>
          </p:nvPr>
        </p:nvSpPr>
        <p:spPr>
          <a:xfrm>
            <a:off x="4499246" y="1679576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"/>
          <p:cNvSpPr/>
          <p:nvPr>
            <p:ph idx="13" type="pic"/>
          </p:nvPr>
        </p:nvSpPr>
        <p:spPr>
          <a:xfrm>
            <a:off x="8126282" y="1679576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"/>
          <p:cNvSpPr/>
          <p:nvPr>
            <p:ph idx="14" type="pic"/>
          </p:nvPr>
        </p:nvSpPr>
        <p:spPr>
          <a:xfrm>
            <a:off x="947634" y="3792079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5"/>
          <p:cNvSpPr/>
          <p:nvPr>
            <p:ph idx="15" type="pic"/>
          </p:nvPr>
        </p:nvSpPr>
        <p:spPr>
          <a:xfrm>
            <a:off x="4499246" y="3792079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5"/>
          <p:cNvSpPr/>
          <p:nvPr>
            <p:ph idx="16" type="pic"/>
          </p:nvPr>
        </p:nvSpPr>
        <p:spPr>
          <a:xfrm>
            <a:off x="8126282" y="3792079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picture">
  <p:cSld name="Comparison with pictur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>
            <p:ph idx="2" type="pic"/>
          </p:nvPr>
        </p:nvSpPr>
        <p:spPr>
          <a:xfrm>
            <a:off x="0" y="3115389"/>
            <a:ext cx="121887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2400" y="1999821"/>
            <a:ext cx="12189460" cy="1114425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839788" y="19859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6"/>
          <p:cNvSpPr txBox="1"/>
          <p:nvPr>
            <p:ph idx="3" type="body"/>
          </p:nvPr>
        </p:nvSpPr>
        <p:spPr>
          <a:xfrm>
            <a:off x="839788" y="3434047"/>
            <a:ext cx="5157900" cy="27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4" type="body"/>
          </p:nvPr>
        </p:nvSpPr>
        <p:spPr>
          <a:xfrm>
            <a:off x="6172200" y="19859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6172200" y="3434047"/>
            <a:ext cx="5183100" cy="27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/>
          <p:nvPr>
            <p:ph idx="2" type="pic"/>
          </p:nvPr>
        </p:nvSpPr>
        <p:spPr>
          <a:xfrm>
            <a:off x="1772412" y="2219248"/>
            <a:ext cx="2414100" cy="2414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7"/>
          <p:cNvSpPr/>
          <p:nvPr>
            <p:ph idx="3" type="pic"/>
          </p:nvPr>
        </p:nvSpPr>
        <p:spPr>
          <a:xfrm>
            <a:off x="8005572" y="2196083"/>
            <a:ext cx="2414100" cy="2414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7"/>
          <p:cNvSpPr/>
          <p:nvPr>
            <p:ph idx="4" type="pic"/>
          </p:nvPr>
        </p:nvSpPr>
        <p:spPr>
          <a:xfrm>
            <a:off x="4587240" y="2019165"/>
            <a:ext cx="3017400" cy="30174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1612900" y="5033963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5" type="body"/>
          </p:nvPr>
        </p:nvSpPr>
        <p:spPr>
          <a:xfrm>
            <a:off x="4745831" y="5236700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6" type="body"/>
          </p:nvPr>
        </p:nvSpPr>
        <p:spPr>
          <a:xfrm>
            <a:off x="7878762" y="5033963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  <a:defRPr sz="20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"/>
          <p:cNvSpPr/>
          <p:nvPr>
            <p:ph idx="7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_2">
  <p:cSld name="Picture with Caption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5294630" y="0"/>
            <a:ext cx="6897370" cy="6858000"/>
          </a:xfrm>
          <a:custGeom>
            <a:rect b="b" l="l" r="r" t="t"/>
            <a:pathLst>
              <a:path extrusionOk="0" h="6858000" w="689737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 txBox="1"/>
          <p:nvPr>
            <p:ph type="title"/>
          </p:nvPr>
        </p:nvSpPr>
        <p:spPr>
          <a:xfrm>
            <a:off x="839788" y="417362"/>
            <a:ext cx="39321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7294251" y="1192697"/>
            <a:ext cx="40581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8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0" y="2430411"/>
            <a:ext cx="3625850" cy="3438525"/>
          </a:xfrm>
          <a:custGeom>
            <a:rect b="b" l="l" r="r" t="t"/>
            <a:pathLst>
              <a:path extrusionOk="0" h="3438525" w="3625850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>
            <p:ph idx="2" type="pic"/>
          </p:nvPr>
        </p:nvSpPr>
        <p:spPr>
          <a:xfrm>
            <a:off x="0" y="2781223"/>
            <a:ext cx="60408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8"/>
          <p:cNvSpPr/>
          <p:nvPr>
            <p:ph idx="3" type="pic"/>
          </p:nvPr>
        </p:nvSpPr>
        <p:spPr>
          <a:xfrm>
            <a:off x="6586106" y="1188012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8"/>
          <p:cNvSpPr/>
          <p:nvPr>
            <p:ph idx="4" type="pic"/>
          </p:nvPr>
        </p:nvSpPr>
        <p:spPr>
          <a:xfrm>
            <a:off x="6586106" y="2878015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5" type="body"/>
          </p:nvPr>
        </p:nvSpPr>
        <p:spPr>
          <a:xfrm>
            <a:off x="7294250" y="2880357"/>
            <a:ext cx="40581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8"/>
          <p:cNvSpPr/>
          <p:nvPr>
            <p:ph idx="6" type="pic"/>
          </p:nvPr>
        </p:nvSpPr>
        <p:spPr>
          <a:xfrm>
            <a:off x="6586106" y="4568018"/>
            <a:ext cx="376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00"/>
              <a:buFont typeface="Arial"/>
              <a:buNone/>
              <a:defRPr b="0" i="0" sz="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7" type="body"/>
          </p:nvPr>
        </p:nvSpPr>
        <p:spPr>
          <a:xfrm>
            <a:off x="7294250" y="4568018"/>
            <a:ext cx="40581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DFE5"/>
              </a:buClr>
              <a:buSzPts val="1600"/>
              <a:buNone/>
              <a:defRPr sz="1600">
                <a:solidFill>
                  <a:srgbClr val="C0DFE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ill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  <a:defRPr b="1" i="0" sz="32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17490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17490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1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hyperlink" Target="https://www.investopedia.com/terms/v/valueproposition.as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eople with documents" id="142" name="Google Shape;142;p16"/>
          <p:cNvSpPr/>
          <p:nvPr/>
        </p:nvSpPr>
        <p:spPr>
          <a:xfrm>
            <a:off x="2540" y="0"/>
            <a:ext cx="1218946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 txBox="1"/>
          <p:nvPr>
            <p:ph type="ctrTitle"/>
          </p:nvPr>
        </p:nvSpPr>
        <p:spPr>
          <a:xfrm>
            <a:off x="1524000" y="2039514"/>
            <a:ext cx="91440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en-US" sz="5000"/>
              <a:t>Start-up Name</a:t>
            </a:r>
            <a:br>
              <a:rPr lang="en-US" sz="5000">
                <a:solidFill>
                  <a:schemeClr val="lt1"/>
                </a:solidFill>
              </a:rPr>
            </a:br>
            <a:r>
              <a:rPr i="1" lang="en-US" sz="2411">
                <a:solidFill>
                  <a:schemeClr val="lt1"/>
                </a:solidFill>
              </a:rPr>
              <a:t>(Give </a:t>
            </a:r>
            <a:r>
              <a:rPr i="1" lang="en-US" sz="2411"/>
              <a:t>your startup idea some name, Remove this later)</a:t>
            </a:r>
            <a:endParaRPr i="1" sz="3411"/>
          </a:p>
        </p:txBody>
      </p:sp>
      <p:sp>
        <p:nvSpPr>
          <p:cNvPr id="144" name="Google Shape;144;p16"/>
          <p:cNvSpPr txBox="1"/>
          <p:nvPr>
            <p:ph idx="1" type="subTitle"/>
          </p:nvPr>
        </p:nvSpPr>
        <p:spPr>
          <a:xfrm>
            <a:off x="4044000" y="4221162"/>
            <a:ext cx="4104000" cy="882000"/>
          </a:xfrm>
          <a:prstGeom prst="rect">
            <a:avLst/>
          </a:prstGeom>
          <a:solidFill>
            <a:schemeClr val="accent2">
              <a:alpha val="8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</a:pPr>
            <a:r>
              <a:rPr lang="en-US"/>
              <a:t>TagLine</a:t>
            </a:r>
            <a:endParaRPr/>
          </a:p>
        </p:txBody>
      </p:sp>
      <p:sp>
        <p:nvSpPr>
          <p:cNvPr descr="Beige rectangle" id="145" name="Google Shape;145;p16"/>
          <p:cNvSpPr/>
          <p:nvPr/>
        </p:nvSpPr>
        <p:spPr>
          <a:xfrm>
            <a:off x="4044000" y="3687069"/>
            <a:ext cx="4102997" cy="0"/>
          </a:xfrm>
          <a:custGeom>
            <a:rect b="b" l="l" r="r" t="t"/>
            <a:pathLst>
              <a:path extrusionOk="0" h="120000"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3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</a:t>
            </a:r>
            <a:r>
              <a:rPr lang="en-US" sz="3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>
                <a:solidFill>
                  <a:schemeClr val="lt1"/>
                </a:solidFill>
              </a:rPr>
              <a:t>BIG IDEA</a:t>
            </a:r>
            <a:endParaRPr/>
          </a:p>
        </p:txBody>
      </p:sp>
      <p:sp>
        <p:nvSpPr>
          <p:cNvPr id="152" name="Google Shape;152;p17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188242" y="3217631"/>
            <a:ext cx="51816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38200" y="1825625"/>
            <a:ext cx="11227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Cambria"/>
              <a:buChar char="●"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Write what problem you are addressing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mbria"/>
              <a:buChar char="●"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Elaborate</a:t>
            </a: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 how this problem affecting people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mbria"/>
              <a:buChar char="●"/>
            </a:pP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Frame problem statement as it will set stage of </a:t>
            </a:r>
            <a:r>
              <a:rPr lang="en-US" sz="2800">
                <a:latin typeface="Cambria"/>
                <a:ea typeface="Cambria"/>
                <a:cs typeface="Cambria"/>
                <a:sym typeface="Cambria"/>
              </a:rPr>
              <a:t>your entire startup pitch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rectangle" id="160" name="Google Shape;160;p1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161" name="Google Shape;161;p18"/>
          <p:cNvSpPr/>
          <p:nvPr/>
        </p:nvSpPr>
        <p:spPr>
          <a:xfrm>
            <a:off x="2400" y="0"/>
            <a:ext cx="1218946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41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eige oval" id="162" name="Google Shape;162;p18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>
            <p:ph type="title"/>
          </p:nvPr>
        </p:nvSpPr>
        <p:spPr>
          <a:xfrm>
            <a:off x="838200" y="3299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3700">
                <a:solidFill>
                  <a:schemeClr val="lt1"/>
                </a:solidFill>
              </a:rPr>
              <a:t>Solution</a:t>
            </a:r>
            <a:endParaRPr sz="3700"/>
          </a:p>
        </p:txBody>
      </p:sp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165" name="Google Shape;165;p18"/>
          <p:cNvSpPr/>
          <p:nvPr/>
        </p:nvSpPr>
        <p:spPr>
          <a:xfrm>
            <a:off x="947607" y="1324564"/>
            <a:ext cx="4531538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947600" y="1646087"/>
            <a:ext cx="10515600" cy="4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Write what could be proposed solution for the said problem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This can be just an explanation of proposed solution on how this will solve the problem.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Product</a:t>
            </a:r>
            <a:endParaRPr/>
          </a:p>
        </p:txBody>
      </p:sp>
      <p:sp>
        <p:nvSpPr>
          <p:cNvPr descr="Beige rectangle" id="174" name="Google Shape;174;p19"/>
          <p:cNvSpPr/>
          <p:nvPr/>
        </p:nvSpPr>
        <p:spPr>
          <a:xfrm>
            <a:off x="947015" y="1341198"/>
            <a:ext cx="2807670" cy="0"/>
          </a:xfrm>
          <a:custGeom>
            <a:rect b="b" l="l" r="r" t="t"/>
            <a:pathLst>
              <a:path extrusionOk="0" h="120000"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Char char="●"/>
            </a:pPr>
            <a:r>
              <a:rPr b="1" lang="en-US" sz="32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Write about the product/service that will solve that problem</a:t>
            </a:r>
            <a:endParaRPr b="1" sz="32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Char char="●"/>
            </a:pPr>
            <a:r>
              <a:rPr b="1" lang="en-US" sz="32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Talk about the how your product will look like and how it will function</a:t>
            </a:r>
            <a:endParaRPr b="1" sz="32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ill Sans"/>
              <a:buChar char="●"/>
            </a:pPr>
            <a:r>
              <a:rPr b="1" lang="en-US" sz="32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difference between the product and solution will be that solution will be just concept and product will be real form which user/customer will use.</a:t>
            </a:r>
            <a:endParaRPr b="1" sz="320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wo person handshake" id="181" name="Google Shape;181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182" name="Google Shape;182;p20"/>
          <p:cNvSpPr/>
          <p:nvPr/>
        </p:nvSpPr>
        <p:spPr>
          <a:xfrm>
            <a:off x="0" y="0"/>
            <a:ext cx="1218946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eige oval" id="183" name="Google Shape;183;p20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0"/>
          <p:cNvSpPr txBox="1"/>
          <p:nvPr>
            <p:ph type="title"/>
          </p:nvPr>
        </p:nvSpPr>
        <p:spPr>
          <a:xfrm>
            <a:off x="81802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Target Customer Segment</a:t>
            </a:r>
            <a:endParaRPr/>
          </a:p>
        </p:txBody>
      </p:sp>
      <p:sp>
        <p:nvSpPr>
          <p:cNvPr descr="Beige rectangle" id="186" name="Google Shape;186;p20"/>
          <p:cNvSpPr/>
          <p:nvPr/>
        </p:nvSpPr>
        <p:spPr>
          <a:xfrm>
            <a:off x="1895642" y="1327497"/>
            <a:ext cx="3057068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962525" y="1632850"/>
            <a:ext cx="10123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Tell who will be buying or use your product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How big is that market (Try to estimate this number)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Be specific as possible and do not generalize it (For example, Target market for First cry will be parents of new born, </a:t>
            </a:r>
            <a:r>
              <a:rPr lang="en-US" sz="3400">
                <a:solidFill>
                  <a:schemeClr val="lt1"/>
                </a:solidFill>
              </a:rPr>
              <a:t>similarly</a:t>
            </a:r>
            <a:r>
              <a:rPr lang="en-US" sz="3400">
                <a:solidFill>
                  <a:schemeClr val="lt1"/>
                </a:solidFill>
              </a:rPr>
              <a:t> target customer market for Bombay shaving company will be mens grooming product (though they started women grooming product but later)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discuss something" id="193" name="Google Shape;193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5389"/>
            <a:ext cx="12192000" cy="3742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194" name="Google Shape;194;p21"/>
          <p:cNvSpPr/>
          <p:nvPr/>
        </p:nvSpPr>
        <p:spPr>
          <a:xfrm>
            <a:off x="2400" y="3115389"/>
            <a:ext cx="12189460" cy="373761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80000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eige oval" id="195" name="Google Shape;195;p21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/>
          <p:nvPr>
            <p:ph type="title"/>
          </p:nvPr>
        </p:nvSpPr>
        <p:spPr>
          <a:xfrm>
            <a:off x="80616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Value Proposition</a:t>
            </a:r>
            <a:endParaRPr/>
          </a:p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198" name="Google Shape;198;p21"/>
          <p:cNvSpPr/>
          <p:nvPr/>
        </p:nvSpPr>
        <p:spPr>
          <a:xfrm>
            <a:off x="915637" y="1346384"/>
            <a:ext cx="3676345" cy="0"/>
          </a:xfrm>
          <a:custGeom>
            <a:rect b="b" l="l" r="r" t="t"/>
            <a:pathLst>
              <a:path extrusionOk="0" h="120000"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962525" y="2062550"/>
            <a:ext cx="10123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In this slide you are going to write what is specific and value that you bring to your user/customer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For example, for zomato their value proposition is fast delivery of your favorite food nearby</a:t>
            </a:r>
            <a:endParaRPr sz="3400">
              <a:solidFill>
                <a:schemeClr val="lt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Char char="❖"/>
            </a:pPr>
            <a:r>
              <a:rPr lang="en-US" sz="3400">
                <a:solidFill>
                  <a:schemeClr val="lt1"/>
                </a:solidFill>
              </a:rPr>
              <a:t>Read about this on this link: </a:t>
            </a:r>
            <a:r>
              <a:rPr lang="en-US" sz="34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https://www.investopedia.com/terms/v/valueproposition.asp</a:t>
            </a:r>
            <a:r>
              <a:rPr lang="en-US" sz="3400">
                <a:solidFill>
                  <a:schemeClr val="lt1"/>
                </a:solidFill>
              </a:rPr>
              <a:t> 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838200" y="365125"/>
            <a:ext cx="4043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en-US"/>
              <a:t>Competitor </a:t>
            </a:r>
            <a:endParaRPr/>
          </a:p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Beige rectangle" id="207" name="Google Shape;207;p22"/>
          <p:cNvSpPr/>
          <p:nvPr/>
        </p:nvSpPr>
        <p:spPr>
          <a:xfrm>
            <a:off x="927187" y="1346810"/>
            <a:ext cx="3741872" cy="0"/>
          </a:xfrm>
          <a:custGeom>
            <a:rect b="b" l="l" r="r" t="t"/>
            <a:pathLst>
              <a:path extrusionOk="0" h="120000"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962525" y="1605350"/>
            <a:ext cx="10123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❖"/>
            </a:pPr>
            <a:r>
              <a:rPr lang="en-US" sz="3400">
                <a:solidFill>
                  <a:schemeClr val="accent3"/>
                </a:solidFill>
              </a:rPr>
              <a:t>In this slide, tell us about who will be your competitor </a:t>
            </a:r>
            <a:endParaRPr sz="3400">
              <a:solidFill>
                <a:schemeClr val="accent3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❖"/>
            </a:pPr>
            <a:r>
              <a:rPr lang="en-US" sz="3400">
                <a:solidFill>
                  <a:schemeClr val="accent3"/>
                </a:solidFill>
              </a:rPr>
              <a:t>Mention those name who’re already providing the similar solution</a:t>
            </a:r>
            <a:endParaRPr sz="3400">
              <a:solidFill>
                <a:schemeClr val="accent3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❖"/>
            </a:pPr>
            <a:r>
              <a:rPr lang="en-US" sz="3400">
                <a:solidFill>
                  <a:schemeClr val="accent3"/>
                </a:solidFill>
              </a:rPr>
              <a:t>You also have to keep yourself to highlight how you are different from them.</a:t>
            </a:r>
            <a:endParaRPr sz="3400">
              <a:solidFill>
                <a:schemeClr val="accent3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Char char="❖"/>
            </a:pPr>
            <a:r>
              <a:rPr lang="en-US" sz="3400">
                <a:solidFill>
                  <a:schemeClr val="accent3"/>
                </a:solidFill>
              </a:rPr>
              <a:t>If no </a:t>
            </a:r>
            <a:r>
              <a:rPr lang="en-US" sz="3400">
                <a:solidFill>
                  <a:schemeClr val="accent3"/>
                </a:solidFill>
              </a:rPr>
              <a:t>competitor</a:t>
            </a:r>
            <a:r>
              <a:rPr lang="en-US" sz="3400">
                <a:solidFill>
                  <a:schemeClr val="accent3"/>
                </a:solidFill>
              </a:rPr>
              <a:t> then can mention presently no competitor but can mention who can become potent</a:t>
            </a:r>
            <a:r>
              <a:rPr lang="en-US" sz="3400">
                <a:solidFill>
                  <a:schemeClr val="accent3"/>
                </a:solidFill>
              </a:rPr>
              <a:t>ial competitor</a:t>
            </a:r>
            <a:endParaRPr sz="3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discuss something" id="214" name="Google Shape;214;p23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0"/>
            <a:ext cx="12189600" cy="6856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ue rectangle" id="215" name="Google Shape;215;p23"/>
          <p:cNvSpPr/>
          <p:nvPr/>
        </p:nvSpPr>
        <p:spPr>
          <a:xfrm>
            <a:off x="3600" y="0"/>
            <a:ext cx="12189460" cy="6858000"/>
          </a:xfrm>
          <a:custGeom>
            <a:rect b="b" l="l" r="r" t="t"/>
            <a:pathLst>
              <a:path extrusionOk="0" h="6858000" w="1218946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2">
              <a:alpha val="69411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eige oval" id="216" name="Google Shape;216;p23"/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ue rectangle" id="217" name="Google Shape;217;p23"/>
          <p:cNvSpPr/>
          <p:nvPr/>
        </p:nvSpPr>
        <p:spPr>
          <a:xfrm>
            <a:off x="0" y="2770632"/>
            <a:ext cx="12192000" cy="13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ue circle" id="218" name="Google Shape;218;p23"/>
          <p:cNvSpPr/>
          <p:nvPr/>
        </p:nvSpPr>
        <p:spPr>
          <a:xfrm>
            <a:off x="1557528" y="2004364"/>
            <a:ext cx="2843700" cy="2843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ue circle" id="219" name="Google Shape;219;p23"/>
          <p:cNvSpPr/>
          <p:nvPr/>
        </p:nvSpPr>
        <p:spPr>
          <a:xfrm>
            <a:off x="7790688" y="1981199"/>
            <a:ext cx="2843700" cy="2843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 txBox="1"/>
          <p:nvPr>
            <p:ph idx="12" type="sldNum"/>
          </p:nvPr>
        </p:nvSpPr>
        <p:spPr>
          <a:xfrm>
            <a:off x="11468844" y="6174902"/>
            <a:ext cx="35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THE TEAM</a:t>
            </a:r>
            <a:endParaRPr/>
          </a:p>
        </p:txBody>
      </p: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1612900" y="5033963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August Bergquist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i="1"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endParaRPr/>
          </a:p>
        </p:txBody>
      </p:sp>
      <p:sp>
        <p:nvSpPr>
          <p:cNvPr id="223" name="Google Shape;223;p23"/>
          <p:cNvSpPr txBox="1"/>
          <p:nvPr>
            <p:ph idx="5" type="body"/>
          </p:nvPr>
        </p:nvSpPr>
        <p:spPr>
          <a:xfrm>
            <a:off x="4745831" y="5628583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Victoria Lindqvist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i="1"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Owner</a:t>
            </a:r>
            <a:endParaRPr/>
          </a:p>
        </p:txBody>
      </p:sp>
      <p:sp>
        <p:nvSpPr>
          <p:cNvPr id="224" name="Google Shape;224;p23"/>
          <p:cNvSpPr txBox="1"/>
          <p:nvPr>
            <p:ph idx="6" type="body"/>
          </p:nvPr>
        </p:nvSpPr>
        <p:spPr>
          <a:xfrm>
            <a:off x="7878762" y="5033963"/>
            <a:ext cx="2700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US"/>
              <a:t>Allan Matson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i="1" lang="en-US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Key employee</a:t>
            </a:r>
            <a:endParaRPr/>
          </a:p>
        </p:txBody>
      </p:sp>
      <p:sp>
        <p:nvSpPr>
          <p:cNvPr descr="Beige rectangle" id="225" name="Google Shape;225;p23"/>
          <p:cNvSpPr/>
          <p:nvPr/>
        </p:nvSpPr>
        <p:spPr>
          <a:xfrm>
            <a:off x="957251" y="1352776"/>
            <a:ext cx="2122795" cy="0"/>
          </a:xfrm>
          <a:custGeom>
            <a:rect b="b" l="l" r="r" t="t"/>
            <a:pathLst>
              <a:path extrusionOk="0" h="120000"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an" id="226" name="Google Shape;226;p2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412" y="2219248"/>
            <a:ext cx="2414100" cy="241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man" id="227" name="Google Shape;227;p23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572" y="2196083"/>
            <a:ext cx="2414100" cy="2414100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eige circle" id="228" name="Google Shape;228;p23"/>
          <p:cNvSpPr/>
          <p:nvPr/>
        </p:nvSpPr>
        <p:spPr>
          <a:xfrm>
            <a:off x="4111752" y="1544325"/>
            <a:ext cx="3968400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oman" id="229" name="Google Shape;229;p23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7240" y="2019165"/>
            <a:ext cx="3017400" cy="301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/>
        </p:nvSpPr>
        <p:spPr>
          <a:xfrm>
            <a:off x="-1" y="1341439"/>
            <a:ext cx="6348300" cy="414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1548000" spcFirstLastPara="1" rIns="91425" wrap="square" tIns="21600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b="1" i="1" lang="en-US" sz="2500" u="none" cap="none" strike="noStrike">
                <a:solidFill>
                  <a:srgbClr val="DEEFF2"/>
                </a:solidFill>
                <a:latin typeface="Arial"/>
                <a:ea typeface="Arial"/>
                <a:cs typeface="Arial"/>
                <a:sym typeface="Arial"/>
              </a:rPr>
              <a:t>Mirjam Nilsson</a:t>
            </a:r>
            <a:endParaRPr b="1" i="1" sz="2500" u="none" cap="none" strike="noStrike">
              <a:solidFill>
                <a:srgbClr val="DEEF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b="1" i="1" lang="en-US" sz="2500" u="none" cap="none" strike="noStrike">
                <a:solidFill>
                  <a:srgbClr val="DEEFF2"/>
                </a:solidFill>
                <a:latin typeface="Arial"/>
                <a:ea typeface="Arial"/>
                <a:cs typeface="Arial"/>
                <a:sym typeface="Arial"/>
              </a:rPr>
              <a:t>nilsson@example.com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EFF2"/>
              </a:buClr>
              <a:buSzPts val="2500"/>
              <a:buFont typeface="Arial"/>
              <a:buNone/>
            </a:pPr>
            <a:r>
              <a:rPr b="1" i="1" lang="en-US" sz="2500" u="none" cap="none" strike="noStrike">
                <a:solidFill>
                  <a:srgbClr val="DEEFF2"/>
                </a:solidFill>
                <a:latin typeface="Arial"/>
                <a:ea typeface="Arial"/>
                <a:cs typeface="Arial"/>
                <a:sym typeface="Arial"/>
              </a:rPr>
              <a:t>678-555-0100</a:t>
            </a:r>
            <a:endParaRPr b="1" i="1" sz="2500" u="none" cap="none" strike="noStrike">
              <a:solidFill>
                <a:srgbClr val="DEEF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eige rectangle" id="236" name="Google Shape;236;p24"/>
          <p:cNvSpPr/>
          <p:nvPr/>
        </p:nvSpPr>
        <p:spPr>
          <a:xfrm>
            <a:off x="931203" y="2894901"/>
            <a:ext cx="4174693" cy="0"/>
          </a:xfrm>
          <a:custGeom>
            <a:rect b="b" l="l" r="r" t="t"/>
            <a:pathLst>
              <a:path extrusionOk="0" h="120000"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noFill/>
          <a:ln cap="flat" cmpd="sng" w="54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 txBox="1"/>
          <p:nvPr>
            <p:ph type="title"/>
          </p:nvPr>
        </p:nvSpPr>
        <p:spPr>
          <a:xfrm>
            <a:off x="838200" y="1701559"/>
            <a:ext cx="485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</a:pPr>
            <a:r>
              <a:rPr lang="en-US" sz="5000">
                <a:solidFill>
                  <a:schemeClr val="lt1"/>
                </a:solidFill>
              </a:rPr>
              <a:t>THANK YOU!</a:t>
            </a:r>
            <a:endParaRPr sz="5000"/>
          </a:p>
        </p:txBody>
      </p:sp>
      <p:pic>
        <p:nvPicPr>
          <p:cNvPr descr="Person icon" id="238" name="Google Shape;2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237" y="3470503"/>
            <a:ext cx="3429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l icon" id="239" name="Google Shape;2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237" y="3965704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 icon" id="240" name="Google Shape;24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237" y="4451380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0">
      <a:dk1>
        <a:srgbClr val="000000"/>
      </a:dk1>
      <a:lt1>
        <a:srgbClr val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